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4" r:id="rId3"/>
    <p:sldId id="260" r:id="rId4"/>
    <p:sldId id="285" r:id="rId5"/>
    <p:sldId id="264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95489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95489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95489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40070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atin typeface="Arial Black" pitchFamily="34" charset="0"/>
              </a:rPr>
              <a:t>Wspomaganie </a:t>
            </a:r>
            <a:r>
              <a:rPr lang="pl-PL" sz="3600" b="1" dirty="0" smtClean="0">
                <a:latin typeface="Arial Black" pitchFamily="34" charset="0"/>
              </a:rPr>
              <a:t>szkół w rozwoju kompetencji matematyczno – przyrodniczych uczniów – </a:t>
            </a:r>
            <a:r>
              <a:rPr lang="pl-PL" sz="3600" dirty="0" smtClean="0">
                <a:latin typeface="Arial Black" pitchFamily="34" charset="0"/>
              </a:rPr>
              <a:t/>
            </a:r>
            <a:br>
              <a:rPr lang="pl-PL" sz="3600" dirty="0" smtClean="0">
                <a:latin typeface="Arial Black" pitchFamily="34" charset="0"/>
              </a:rPr>
            </a:br>
            <a:r>
              <a:rPr lang="pl-PL" sz="3600" b="1" dirty="0" smtClean="0">
                <a:latin typeface="Arial Black" pitchFamily="34" charset="0"/>
              </a:rPr>
              <a:t>III etap edukacyjny </a:t>
            </a:r>
            <a:endParaRPr lang="pl-PL" sz="3600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/>
              <a:t>Moduł I. Wspomaganie pracy szkoły – wprowadzenie do szkolenia</a:t>
            </a:r>
          </a:p>
          <a:p>
            <a:r>
              <a:rPr lang="pl-PL" b="1" dirty="0" smtClean="0"/>
              <a:t>I.2. Wprowadzenie – informacja o projekcie</a:t>
            </a:r>
          </a:p>
          <a:p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863252" y="2370877"/>
            <a:ext cx="10648950" cy="2163545"/>
          </a:xfrm>
        </p:spPr>
        <p:txBody>
          <a:bodyPr>
            <a:normAutofit/>
          </a:bodyPr>
          <a:lstStyle/>
          <a:p>
            <a:r>
              <a:rPr lang="pl-PL" sz="2400" dirty="0" smtClean="0"/>
              <a:t>ZALECENIE PARLAMENTU EUROPEJSKIEGO I RADY z dnia 18 grudnia 2006 r. w sprawie kompetencji kluczowych w procesie uczenia się przez całe życie (2006/962/WE) w załączniku definiują podstawowe kompetencje kluczowe.</a:t>
            </a:r>
          </a:p>
          <a:p>
            <a:pPr marL="0" indent="0">
              <a:buNone/>
            </a:pPr>
            <a:endParaRPr lang="pl-PL" sz="24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6877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1113"/>
            <a:ext cx="10648950" cy="41275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b="1" dirty="0" smtClean="0"/>
              <a:t>Kompetencje matematyczne i podstawowe kompetencje </a:t>
            </a:r>
            <a:r>
              <a:rPr lang="pl-PL" sz="2400" b="1" dirty="0" smtClean="0"/>
              <a:t>naukowo-techniczne</a:t>
            </a:r>
            <a:endParaRPr lang="pl-PL" sz="2400" b="1" dirty="0" smtClean="0"/>
          </a:p>
          <a:p>
            <a:pPr marL="0" indent="0">
              <a:buNone/>
            </a:pPr>
            <a:r>
              <a:rPr lang="pl-PL" sz="2400" dirty="0" smtClean="0"/>
              <a:t>Kompetencje matematyczne obejmują umiejętność rozwijania i wykorzystywania myślenia matematycznego w celu rozwiązywania problemów wynikających z codziennych sytuacji. Istotne są zarówno proces i czynność, jak i wiedza, przy czym podstawę stanowi należyte opanowanie umiejętności liczenia. Kompetencje matematyczne obejmują – w różnym stopniu – zdolność i chęć wykorzystywania matematycznych sposobów myślenia (myślenie logiczne i przestrzenne) oraz prezentacji (wzory, modele, </a:t>
            </a:r>
            <a:r>
              <a:rPr lang="pl-PL" sz="2400" dirty="0" err="1" smtClean="0"/>
              <a:t>konstrukty</a:t>
            </a:r>
            <a:r>
              <a:rPr lang="pl-PL" sz="2400" dirty="0" smtClean="0"/>
              <a:t>, wykresy, tabele).</a:t>
            </a:r>
          </a:p>
          <a:p>
            <a:pPr marL="0" indent="0">
              <a:buNone/>
            </a:pPr>
            <a:endParaRPr lang="pl-PL" sz="24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6877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1113"/>
            <a:ext cx="10648950" cy="41275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b="1" dirty="0" smtClean="0"/>
              <a:t>Kompetencje matematyczne i podstawowe kompetencje </a:t>
            </a:r>
            <a:r>
              <a:rPr lang="pl-PL" sz="2400" b="1" dirty="0" smtClean="0"/>
              <a:t>naukowo-techniczne</a:t>
            </a:r>
            <a:endParaRPr lang="pl-PL" sz="2400" b="1" dirty="0" smtClean="0"/>
          </a:p>
          <a:p>
            <a:pPr marL="0" indent="0">
              <a:buNone/>
            </a:pPr>
            <a:r>
              <a:rPr lang="pl-PL" sz="2400" dirty="0" smtClean="0"/>
              <a:t>Kompetencje naukowe odnoszą się do zdolności i chęci wykorzystywania istniejącego zasobu wiedzy i metodologii do wyjaśniania świata przyrody, w celu formułowania pytań i wyciągania wniosków opartych na dowodach. Za kompetencje techniczne uznaje się stosowanie tej wiedzy i metodologii w odpowiedzi na postrzegane potrzeby lub pragnienia ludzi. Kompetencje w zakresie nauki i techniki obejmują rozumienie zmian powodowanych przez działalność ludzką oraz odpowiedzialność poszczególnych obywateli.</a:t>
            </a:r>
            <a:endParaRPr lang="pl-PL" sz="24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6877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10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90181"/>
            <a:ext cx="10515600" cy="4886782"/>
          </a:xfrm>
        </p:spPr>
        <p:txBody>
          <a:bodyPr>
            <a:normAutofit/>
          </a:bodyPr>
          <a:lstStyle/>
          <a:p>
            <a:r>
              <a:rPr lang="pl-PL" dirty="0" smtClean="0"/>
              <a:t>Kompetencje matematyczno-przyrodnicze są połączeniem wiedzy, umiejętności i postaw towarzyszących </a:t>
            </a:r>
            <a:r>
              <a:rPr lang="pl-PL" b="1" dirty="0" smtClean="0"/>
              <a:t>naukowemu poznawaniu świata</a:t>
            </a:r>
            <a:r>
              <a:rPr lang="pl-PL" dirty="0" smtClean="0"/>
              <a:t>. Ich rozwijanie sprzyja </a:t>
            </a:r>
            <a:r>
              <a:rPr lang="pl-PL" b="1" dirty="0" smtClean="0"/>
              <a:t>rozumieniu i opisywaniu </a:t>
            </a:r>
            <a:r>
              <a:rPr lang="pl-PL" dirty="0" smtClean="0"/>
              <a:t>otaczającej rzeczywistości oraz wykorzystaniu ukształtowanych umiejętności do </a:t>
            </a:r>
            <a:r>
              <a:rPr lang="pl-PL" b="1" dirty="0" smtClean="0"/>
              <a:t>rozwiązywania problemów teoretycznych i praktycznych</a:t>
            </a:r>
            <a:r>
              <a:rPr lang="pl-PL" dirty="0" smtClean="0"/>
              <a:t>. Łączą one w sobie specyfikę kompetencji </a:t>
            </a:r>
            <a:r>
              <a:rPr lang="pl-PL" b="1" dirty="0" smtClean="0"/>
              <a:t>matematycznych </a:t>
            </a:r>
            <a:r>
              <a:rPr lang="pl-PL" dirty="0" smtClean="0"/>
              <a:t>i </a:t>
            </a:r>
            <a:r>
              <a:rPr lang="pl-PL" b="1" dirty="0" smtClean="0"/>
              <a:t>naukowo-technicznych </a:t>
            </a:r>
            <a:r>
              <a:rPr lang="pl-PL" dirty="0" smtClean="0"/>
              <a:t>opisanych w Zaleceniu Parlamentu Europejskiego i Rady z dn. 18 grudnia 2006 r. w sprawie kompetencji kluczowych w procesie uczenia się przez całe życie.</a:t>
            </a:r>
            <a:endParaRPr lang="pl-PL" b="1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17644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284</Words>
  <Application>Microsoft Office PowerPoint</Application>
  <PresentationFormat>Niestandardowy</PresentationFormat>
  <Paragraphs>18</Paragraphs>
  <Slides>5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Wspomaganie szkół w rozwoju kompetencji matematyczno – przyrodniczych uczniów –  III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Domownicy</cp:lastModifiedBy>
  <cp:revision>20</cp:revision>
  <dcterms:created xsi:type="dcterms:W3CDTF">2018-12-02T13:14:09Z</dcterms:created>
  <dcterms:modified xsi:type="dcterms:W3CDTF">2018-12-23T15:50:48Z</dcterms:modified>
</cp:coreProperties>
</file>